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5"/>
  </p:notesMasterIdLst>
  <p:sldIdLst>
    <p:sldId id="256" r:id="rId2"/>
    <p:sldId id="258" r:id="rId3"/>
    <p:sldId id="259" r:id="rId4"/>
    <p:sldId id="260" r:id="rId5"/>
    <p:sldId id="261" r:id="rId6"/>
    <p:sldId id="262" r:id="rId7"/>
    <p:sldId id="263" r:id="rId8"/>
    <p:sldId id="264" r:id="rId9"/>
    <p:sldId id="265" r:id="rId10"/>
    <p:sldId id="266" r:id="rId11"/>
    <p:sldId id="269"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5350" autoAdjust="0"/>
  </p:normalViewPr>
  <p:slideViewPr>
    <p:cSldViewPr snapToGrid="0">
      <p:cViewPr varScale="1">
        <p:scale>
          <a:sx n="48" d="100"/>
          <a:sy n="48" d="100"/>
        </p:scale>
        <p:origin x="157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E08BC8-A0EF-4212-A973-AD2429ADE318}" type="datetimeFigureOut">
              <a:rPr lang="en-US" smtClean="0"/>
              <a:t>4/14/2020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E2044E-764E-4ABD-976B-D72773D2E29E}" type="slidenum">
              <a:rPr lang="en-US" smtClean="0"/>
              <a:t>‹#›</a:t>
            </a:fld>
            <a:endParaRPr lang="en-US"/>
          </a:p>
        </p:txBody>
      </p:sp>
    </p:spTree>
    <p:extLst>
      <p:ext uri="{BB962C8B-B14F-4D97-AF65-F5344CB8AC3E}">
        <p14:creationId xmlns:p14="http://schemas.microsoft.com/office/powerpoint/2010/main" val="4095901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a:t>
            </a:r>
            <a:r>
              <a:rPr lang="en-US" baseline="0" dirty="0" smtClean="0"/>
              <a:t> of plastic has increased tremendously, especially with the current lifestyle where food is delivered to homes or processed as take-away options. Companies involved in this fast food business are owned by some of the most influential people in the United States. Therefore, despite the knowledge om the environment risks associated with use of plastic objects, they continue to be used and disposed to the environment. Plastic straws, tumblers, spoons, cups are some of the many plastic objects being dumped daily as waste. Most of this plastic objects are of one-time use  and instead of being recycled, they find their way to the dumpsites. Plastics are no biodegradables and take millions of years to be degraded. The amount of daily accumulation is alarming.</a:t>
            </a:r>
            <a:endParaRPr lang="en-US" dirty="0" smtClean="0"/>
          </a:p>
        </p:txBody>
      </p:sp>
      <p:sp>
        <p:nvSpPr>
          <p:cNvPr id="4" name="Slide Number Placeholder 3"/>
          <p:cNvSpPr>
            <a:spLocks noGrp="1"/>
          </p:cNvSpPr>
          <p:nvPr>
            <p:ph type="sldNum" sz="quarter" idx="10"/>
          </p:nvPr>
        </p:nvSpPr>
        <p:spPr/>
        <p:txBody>
          <a:bodyPr/>
          <a:lstStyle/>
          <a:p>
            <a:fld id="{11E2044E-764E-4ABD-976B-D72773D2E29E}" type="slidenum">
              <a:rPr lang="en-US" smtClean="0"/>
              <a:t>2</a:t>
            </a:fld>
            <a:endParaRPr lang="en-US"/>
          </a:p>
        </p:txBody>
      </p:sp>
    </p:spTree>
    <p:extLst>
      <p:ext uri="{BB962C8B-B14F-4D97-AF65-F5344CB8AC3E}">
        <p14:creationId xmlns:p14="http://schemas.microsoft.com/office/powerpoint/2010/main" val="2416086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issue wit plastics</a:t>
            </a:r>
            <a:r>
              <a:rPr lang="en-US" baseline="0" dirty="0" smtClean="0"/>
              <a:t> is that they are major environmental pollutants. Their natural degradation process can take can take several years. As more of them get dumped in land fills, it hampers decomposition . </a:t>
            </a:r>
            <a:r>
              <a:rPr lang="en-US" dirty="0" smtClean="0"/>
              <a:t>Plastic debris is found absolutely everywhere, from the Arctic to Antarctica. It clogs street drains in our cities; it litters campgrounds and national parks, and is even piling up on Mount Everest. But thanks runoff, and to our fondness for directly dumping our trash into the nearest river or lake, plastic is growing increasingly common in the world’s oceans (Da Costa et al., 2016).</a:t>
            </a:r>
            <a:endParaRPr lang="en-US" dirty="0"/>
          </a:p>
        </p:txBody>
      </p:sp>
      <p:sp>
        <p:nvSpPr>
          <p:cNvPr id="4" name="Slide Number Placeholder 3"/>
          <p:cNvSpPr>
            <a:spLocks noGrp="1"/>
          </p:cNvSpPr>
          <p:nvPr>
            <p:ph type="sldNum" sz="quarter" idx="10"/>
          </p:nvPr>
        </p:nvSpPr>
        <p:spPr/>
        <p:txBody>
          <a:bodyPr/>
          <a:lstStyle/>
          <a:p>
            <a:fld id="{11E2044E-764E-4ABD-976B-D72773D2E29E}" type="slidenum">
              <a:rPr lang="en-US" smtClean="0"/>
              <a:t>3</a:t>
            </a:fld>
            <a:endParaRPr lang="en-US"/>
          </a:p>
        </p:txBody>
      </p:sp>
    </p:spTree>
    <p:extLst>
      <p:ext uri="{BB962C8B-B14F-4D97-AF65-F5344CB8AC3E}">
        <p14:creationId xmlns:p14="http://schemas.microsoft.com/office/powerpoint/2010/main" val="3414020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Plastics are one of the main products of fracking. </a:t>
            </a:r>
            <a:r>
              <a:rPr lang="en-US" dirty="0" smtClean="0"/>
              <a:t>Basically, fossil fuels removed from shale and other rock formations are turned into resin pellets that are used to manufacture ever more plastics, plastics that are easily discarded, plastics that usually are designed to be single use.  </a:t>
            </a:r>
            <a:r>
              <a:rPr lang="en-US" dirty="0" smtClean="0"/>
              <a:t>We already know that fracking is bad for the planet; it pollutes water, soil and air with toxins, it creates underground cavities that collapse into sinkholes, and it raises pressure in underground rock formations, destabilizing them and leading to earthquakes, even in places where earthquakes are uncommon (</a:t>
            </a:r>
            <a:r>
              <a:rPr lang="en-US" sz="1200" dirty="0" smtClean="0">
                <a:latin typeface="Constantia" panose="02030602050306030303" pitchFamily="18" charset="0"/>
              </a:rPr>
              <a:t>Filatov</a:t>
            </a:r>
            <a:r>
              <a:rPr lang="en-US" sz="1200" baseline="0" dirty="0" smtClean="0">
                <a:latin typeface="Constantia" panose="02030602050306030303" pitchFamily="18" charset="0"/>
              </a:rPr>
              <a:t> et al. 2018)</a:t>
            </a:r>
            <a:r>
              <a:rPr lang="en-US" dirty="0" smtClean="0"/>
              <a:t>. </a:t>
            </a:r>
            <a:endParaRPr lang="en-US" dirty="0"/>
          </a:p>
        </p:txBody>
      </p:sp>
      <p:sp>
        <p:nvSpPr>
          <p:cNvPr id="4" name="Slide Number Placeholder 3"/>
          <p:cNvSpPr>
            <a:spLocks noGrp="1"/>
          </p:cNvSpPr>
          <p:nvPr>
            <p:ph type="sldNum" sz="quarter" idx="10"/>
          </p:nvPr>
        </p:nvSpPr>
        <p:spPr/>
        <p:txBody>
          <a:bodyPr/>
          <a:lstStyle/>
          <a:p>
            <a:fld id="{11E2044E-764E-4ABD-976B-D72773D2E29E}" type="slidenum">
              <a:rPr lang="en-US" smtClean="0"/>
              <a:t>4</a:t>
            </a:fld>
            <a:endParaRPr lang="en-US"/>
          </a:p>
        </p:txBody>
      </p:sp>
    </p:spTree>
    <p:extLst>
      <p:ext uri="{BB962C8B-B14F-4D97-AF65-F5344CB8AC3E}">
        <p14:creationId xmlns:p14="http://schemas.microsoft.com/office/powerpoint/2010/main" val="1693420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In the last few months, the effects upon wildlife that come from eating, or becoming entangled in, plastic debris have been reported more widely leading to public outcry and protests. These tragic events should come as no surprise: there are an estimated 270,000 tons of plastic floating through the world’s seas where it threatens 700 marine species with its presence. Further, there is growing evidence that plastics play a role in rising rates of species extinctions.</a:t>
            </a:r>
            <a:r>
              <a:rPr lang="en-US" baseline="0" dirty="0" smtClean="0"/>
              <a:t> </a:t>
            </a:r>
            <a:r>
              <a:rPr lang="en-US" dirty="0" smtClean="0"/>
              <a:t>Eating plastics results in malnutrition, intestinal blockage, or slow poisoning from chemicals leached from or attached to plastics </a:t>
            </a:r>
            <a:r>
              <a:rPr lang="en-US" dirty="0" smtClean="0"/>
              <a:t>(</a:t>
            </a:r>
            <a:r>
              <a:rPr lang="en-US" sz="1200" dirty="0" smtClean="0">
                <a:latin typeface="Constantia" panose="02030602050306030303" pitchFamily="18" charset="0"/>
              </a:rPr>
              <a:t>GrrlScientist, 2018).</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11E2044E-764E-4ABD-976B-D72773D2E29E}" type="slidenum">
              <a:rPr lang="en-US" smtClean="0"/>
              <a:t>5</a:t>
            </a:fld>
            <a:endParaRPr lang="en-US"/>
          </a:p>
        </p:txBody>
      </p:sp>
    </p:spTree>
    <p:extLst>
      <p:ext uri="{BB962C8B-B14F-4D97-AF65-F5344CB8AC3E}">
        <p14:creationId xmlns:p14="http://schemas.microsoft.com/office/powerpoint/2010/main" val="528478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It’s almost as if seabirds and other marine animals are intentionally seeking out plastics and consuming them.</a:t>
            </a:r>
            <a:r>
              <a:rPr lang="en-US" baseline="0" dirty="0" smtClean="0"/>
              <a:t> </a:t>
            </a:r>
            <a:r>
              <a:rPr lang="en-US" dirty="0" smtClean="0"/>
              <a:t>Recent research proposed that plastics in the oceans become covered with marine algae that release a natural sulfur compound, dimethylsulfoniopropionate (DMSP), when they die or become damaged. This chemical is detected by hungry seabirds and other marine creatures, which are attracted to it and then they mistake plastics for lunch </a:t>
            </a:r>
            <a:r>
              <a:rPr lang="en-US" dirty="0" smtClean="0"/>
              <a:t>(</a:t>
            </a:r>
            <a:r>
              <a:rPr lang="en-US" sz="1200" dirty="0" smtClean="0">
                <a:latin typeface="Constantia" panose="02030602050306030303" pitchFamily="18" charset="0"/>
              </a:rPr>
              <a:t>GrrlScientist, 2018).</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11E2044E-764E-4ABD-976B-D72773D2E29E}" type="slidenum">
              <a:rPr lang="en-US" smtClean="0"/>
              <a:t>6</a:t>
            </a:fld>
            <a:endParaRPr lang="en-US"/>
          </a:p>
        </p:txBody>
      </p:sp>
    </p:spTree>
    <p:extLst>
      <p:ext uri="{BB962C8B-B14F-4D97-AF65-F5344CB8AC3E}">
        <p14:creationId xmlns:p14="http://schemas.microsoft.com/office/powerpoint/2010/main" val="36137878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Plastics could be used to benefit the environment. It is tempting to demonize plastics, but realistically, plastics themselves are not inherently evil. Plastics make life better, and easier, for us. For example, one of the first things you use every morning and one of the last things you use every night,</a:t>
            </a:r>
            <a:r>
              <a:rPr lang="en-US" baseline="0" dirty="0" smtClean="0"/>
              <a:t> </a:t>
            </a:r>
            <a:r>
              <a:rPr lang="en-US" dirty="0" smtClean="0"/>
              <a:t>your toothbrush, is made of plastics. Every time you visit your supermarket, you meet many sorts of plastics that serve as packaging to prolong the freshness of foods, and in a hospital, a variety of plastics help prolong your life (Law, 2017). </a:t>
            </a:r>
            <a:endParaRPr lang="en-US" dirty="0"/>
          </a:p>
        </p:txBody>
      </p:sp>
      <p:sp>
        <p:nvSpPr>
          <p:cNvPr id="4" name="Slide Number Placeholder 3"/>
          <p:cNvSpPr>
            <a:spLocks noGrp="1"/>
          </p:cNvSpPr>
          <p:nvPr>
            <p:ph type="sldNum" sz="quarter" idx="10"/>
          </p:nvPr>
        </p:nvSpPr>
        <p:spPr/>
        <p:txBody>
          <a:bodyPr/>
          <a:lstStyle/>
          <a:p>
            <a:fld id="{11E2044E-764E-4ABD-976B-D72773D2E29E}" type="slidenum">
              <a:rPr lang="en-US" smtClean="0"/>
              <a:t>7</a:t>
            </a:fld>
            <a:endParaRPr lang="en-US"/>
          </a:p>
        </p:txBody>
      </p:sp>
    </p:spTree>
    <p:extLst>
      <p:ext uri="{BB962C8B-B14F-4D97-AF65-F5344CB8AC3E}">
        <p14:creationId xmlns:p14="http://schemas.microsoft.com/office/powerpoint/2010/main" val="2275769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key lies in the chemical structure of plastics. Plastics are made of</a:t>
            </a:r>
            <a:r>
              <a:rPr lang="en-US" baseline="0" dirty="0" smtClean="0"/>
              <a:t> polymers </a:t>
            </a:r>
            <a:r>
              <a:rPr lang="en-US" dirty="0" smtClean="0"/>
              <a:t>of carbon molecules, such as carbon dioxide (CO2) and methane (CH4). CO2 gas is produced by burning natural things, like gas, oil, wood or plastics. Basically, if we could permanently remove a portion of CO2 or CH4 gases from the atmosphere by sequestering them into plastics, we would effectively be preventing these gases from causing further damage to the climate. One such enterprising company, Mango Materials, a small firm in California, is working to reduce the methane gas problem in wastewater treatment plants by harnessing the ability of particular microbes to capture methane and stick them together to create polymers that then can be manufactured into larger and more useful pieces of plastic </a:t>
            </a:r>
            <a:r>
              <a:rPr lang="en-US" dirty="0" smtClean="0"/>
              <a:t>(</a:t>
            </a:r>
            <a:r>
              <a:rPr lang="en-US" sz="1200" dirty="0" smtClean="0">
                <a:latin typeface="Constantia" panose="02030602050306030303" pitchFamily="18" charset="0"/>
              </a:rPr>
              <a:t>GrrlScientist, 2018).</a:t>
            </a:r>
            <a:endParaRPr lang="en-US" dirty="0" smtClean="0"/>
          </a:p>
          <a:p>
            <a:endParaRPr lang="en-US" dirty="0"/>
          </a:p>
        </p:txBody>
      </p:sp>
      <p:sp>
        <p:nvSpPr>
          <p:cNvPr id="4" name="Slide Number Placeholder 3"/>
          <p:cNvSpPr>
            <a:spLocks noGrp="1"/>
          </p:cNvSpPr>
          <p:nvPr>
            <p:ph type="sldNum" sz="quarter" idx="10"/>
          </p:nvPr>
        </p:nvSpPr>
        <p:spPr/>
        <p:txBody>
          <a:bodyPr/>
          <a:lstStyle/>
          <a:p>
            <a:fld id="{11E2044E-764E-4ABD-976B-D72773D2E29E}" type="slidenum">
              <a:rPr lang="en-US" smtClean="0"/>
              <a:t>8</a:t>
            </a:fld>
            <a:endParaRPr lang="en-US"/>
          </a:p>
        </p:txBody>
      </p:sp>
    </p:spTree>
    <p:extLst>
      <p:ext uri="{BB962C8B-B14F-4D97-AF65-F5344CB8AC3E}">
        <p14:creationId xmlns:p14="http://schemas.microsoft.com/office/powerpoint/2010/main" val="2632402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Filabot</a:t>
            </a:r>
            <a:r>
              <a:rPr lang="en-US" dirty="0" smtClean="0"/>
              <a:t> is another company that is offering solution to plastic use. It</a:t>
            </a:r>
            <a:r>
              <a:rPr lang="en-US" baseline="0" dirty="0" smtClean="0"/>
              <a:t> converts plastic wastes</a:t>
            </a:r>
            <a:r>
              <a:rPr lang="en-US" dirty="0" smtClean="0"/>
              <a:t> into filaments that are utilized by 3D printers. This repurposes plastic waste into other useful forms instead of dumping it into the ocean, or incinerating it, which then liberates CO2 into the atmosphere where it can contribute to climate change.</a:t>
            </a:r>
          </a:p>
          <a:p>
            <a:r>
              <a:rPr lang="en-US" dirty="0" smtClean="0"/>
              <a:t>Some caterpillars provide homes to a</a:t>
            </a:r>
            <a:r>
              <a:rPr lang="en-US" baseline="0" dirty="0" smtClean="0"/>
              <a:t> </a:t>
            </a:r>
            <a:r>
              <a:rPr lang="en-US" dirty="0" smtClean="0"/>
              <a:t>special collection of gut microbes that can biodegrade non-biodegradable plastics.</a:t>
            </a:r>
            <a:r>
              <a:rPr lang="en-US" baseline="0" dirty="0" smtClean="0"/>
              <a:t> This is </a:t>
            </a:r>
            <a:r>
              <a:rPr lang="en-US" dirty="0" smtClean="0"/>
              <a:t>a discovery that could lead to innovations in truly recycling plastics. A</a:t>
            </a:r>
            <a:r>
              <a:rPr lang="en-US" baseline="0" dirty="0" smtClean="0"/>
              <a:t> </a:t>
            </a:r>
            <a:r>
              <a:rPr lang="en-US" dirty="0" smtClean="0"/>
              <a:t>group of Japanese scientists developed a “mutant enzyme” that can degrade non-biodegradable plastic, PET, which comprises plastic water bottles (</a:t>
            </a:r>
            <a:r>
              <a:rPr lang="en-US" sz="1200" dirty="0" smtClean="0">
                <a:latin typeface="Constantia" panose="02030602050306030303" pitchFamily="18" charset="0"/>
              </a:rPr>
              <a:t>GrrlScientist, 2018).</a:t>
            </a:r>
            <a:endParaRPr lang="en-US" dirty="0" smtClean="0"/>
          </a:p>
          <a:p>
            <a:endParaRPr lang="en-US" dirty="0"/>
          </a:p>
        </p:txBody>
      </p:sp>
      <p:sp>
        <p:nvSpPr>
          <p:cNvPr id="4" name="Slide Number Placeholder 3"/>
          <p:cNvSpPr>
            <a:spLocks noGrp="1"/>
          </p:cNvSpPr>
          <p:nvPr>
            <p:ph type="sldNum" sz="quarter" idx="10"/>
          </p:nvPr>
        </p:nvSpPr>
        <p:spPr/>
        <p:txBody>
          <a:bodyPr/>
          <a:lstStyle/>
          <a:p>
            <a:fld id="{11E2044E-764E-4ABD-976B-D72773D2E29E}" type="slidenum">
              <a:rPr lang="en-US" smtClean="0"/>
              <a:t>9</a:t>
            </a:fld>
            <a:endParaRPr lang="en-US"/>
          </a:p>
        </p:txBody>
      </p:sp>
    </p:spTree>
    <p:extLst>
      <p:ext uri="{BB962C8B-B14F-4D97-AF65-F5344CB8AC3E}">
        <p14:creationId xmlns:p14="http://schemas.microsoft.com/office/powerpoint/2010/main" val="11111274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use of natural/plant based materials- like using bamboo sticks for straws, wooden spoons and forks, cloth cover (or carrying your own cover </a:t>
            </a:r>
            <a:r>
              <a:rPr lang="en-US" dirty="0" err="1" smtClean="0"/>
              <a:t>everytime</a:t>
            </a:r>
            <a:r>
              <a:rPr lang="en-US" dirty="0" smtClean="0"/>
              <a:t> you buy some grocery or a take-away) and corn-starch based bowls, which are environment friendly and decompose quickly. Also, these do no result in deforestation as (i) bamboo is a grass that grows quickly, (ii) the wooden spoons and forks could made from barks of small shrubs that grow quickly and (iii) corn-starch is a waste product.</a:t>
            </a:r>
            <a:endParaRPr lang="en-US" dirty="0"/>
          </a:p>
        </p:txBody>
      </p:sp>
      <p:sp>
        <p:nvSpPr>
          <p:cNvPr id="4" name="Slide Number Placeholder 3"/>
          <p:cNvSpPr>
            <a:spLocks noGrp="1"/>
          </p:cNvSpPr>
          <p:nvPr>
            <p:ph type="sldNum" sz="quarter" idx="10"/>
          </p:nvPr>
        </p:nvSpPr>
        <p:spPr/>
        <p:txBody>
          <a:bodyPr/>
          <a:lstStyle/>
          <a:p>
            <a:fld id="{11E2044E-764E-4ABD-976B-D72773D2E29E}" type="slidenum">
              <a:rPr lang="en-US" smtClean="0"/>
              <a:t>10</a:t>
            </a:fld>
            <a:endParaRPr lang="en-US"/>
          </a:p>
        </p:txBody>
      </p:sp>
    </p:spTree>
    <p:extLst>
      <p:ext uri="{BB962C8B-B14F-4D97-AF65-F5344CB8AC3E}">
        <p14:creationId xmlns:p14="http://schemas.microsoft.com/office/powerpoint/2010/main" val="10332026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Photograph</a:t>
            </a:r>
            <a:r>
              <a:rPr lang="en-US" baseline="0" dirty="0" smtClean="0"/>
              <a:t> shows a crab entangled in a plastic bottle in the sea. This is an example of plastic threatening life. Perhaps, realizing the e harm we are doing to the environment by disposing plastics would help reduce the pollution and think of better ways to dispose the non-biodegradable material or choose alternative safe ways.</a:t>
            </a:r>
            <a:endParaRPr lang="en-US" dirty="0"/>
          </a:p>
        </p:txBody>
      </p:sp>
      <p:sp>
        <p:nvSpPr>
          <p:cNvPr id="4" name="Slide Number Placeholder 3"/>
          <p:cNvSpPr>
            <a:spLocks noGrp="1"/>
          </p:cNvSpPr>
          <p:nvPr>
            <p:ph type="sldNum" sz="quarter" idx="10"/>
          </p:nvPr>
        </p:nvSpPr>
        <p:spPr/>
        <p:txBody>
          <a:bodyPr/>
          <a:lstStyle/>
          <a:p>
            <a:fld id="{11E2044E-764E-4ABD-976B-D72773D2E29E}" type="slidenum">
              <a:rPr lang="en-US" smtClean="0"/>
              <a:t>11</a:t>
            </a:fld>
            <a:endParaRPr lang="en-US"/>
          </a:p>
        </p:txBody>
      </p:sp>
    </p:spTree>
    <p:extLst>
      <p:ext uri="{BB962C8B-B14F-4D97-AF65-F5344CB8AC3E}">
        <p14:creationId xmlns:p14="http://schemas.microsoft.com/office/powerpoint/2010/main" val="25569721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Hopefully these new innovations and discoveries will inspire yet more creative thinkers to harness the power of their imaginations, perhaps assisted by vast armies of microbes, so we can re-purpose apparently immortal plastics into other useful forms.</a:t>
            </a:r>
            <a:endParaRPr lang="en-US" dirty="0"/>
          </a:p>
        </p:txBody>
      </p:sp>
      <p:sp>
        <p:nvSpPr>
          <p:cNvPr id="4" name="Slide Number Placeholder 3"/>
          <p:cNvSpPr>
            <a:spLocks noGrp="1"/>
          </p:cNvSpPr>
          <p:nvPr>
            <p:ph type="sldNum" sz="quarter" idx="10"/>
          </p:nvPr>
        </p:nvSpPr>
        <p:spPr/>
        <p:txBody>
          <a:bodyPr/>
          <a:lstStyle/>
          <a:p>
            <a:fld id="{11E2044E-764E-4ABD-976B-D72773D2E29E}" type="slidenum">
              <a:rPr lang="en-US" smtClean="0"/>
              <a:t>12</a:t>
            </a:fld>
            <a:endParaRPr lang="en-US"/>
          </a:p>
        </p:txBody>
      </p:sp>
    </p:spTree>
    <p:extLst>
      <p:ext uri="{BB962C8B-B14F-4D97-AF65-F5344CB8AC3E}">
        <p14:creationId xmlns:p14="http://schemas.microsoft.com/office/powerpoint/2010/main" val="2875724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4/14/2020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4/14/2020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4/14/2020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4/14/2020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forbes.com/sites/grrlscientist/2018/04/23/five-ways-that-plastics-harm-the-environment-and-one-way-they-may-help/#66d246b267a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3600" dirty="0">
                <a:solidFill>
                  <a:schemeClr val="accent2">
                    <a:lumMod val="75000"/>
                  </a:schemeClr>
                </a:solidFill>
              </a:rPr>
              <a:t>Use of </a:t>
            </a:r>
            <a:r>
              <a:rPr lang="en-US" sz="3600" dirty="0" smtClean="0">
                <a:solidFill>
                  <a:schemeClr val="accent2">
                    <a:lumMod val="75000"/>
                  </a:schemeClr>
                </a:solidFill>
              </a:rPr>
              <a:t>Plastic Food Packaging Material</a:t>
            </a:r>
            <a:endParaRPr lang="en-US" sz="3600" dirty="0">
              <a:solidFill>
                <a:schemeClr val="accent2">
                  <a:lumMod val="75000"/>
                </a:schemeClr>
              </a:solidFill>
            </a:endParaRPr>
          </a:p>
        </p:txBody>
      </p:sp>
      <p:sp>
        <p:nvSpPr>
          <p:cNvPr id="3" name="Subtitle 2"/>
          <p:cNvSpPr>
            <a:spLocks noGrp="1"/>
          </p:cNvSpPr>
          <p:nvPr>
            <p:ph type="subTitle" idx="1"/>
          </p:nvPr>
        </p:nvSpPr>
        <p:spPr/>
        <p:txBody>
          <a:bodyPr>
            <a:normAutofit/>
          </a:bodyPr>
          <a:lstStyle/>
          <a:p>
            <a:pPr algn="ctr"/>
            <a:r>
              <a:rPr lang="en-US" sz="2400" dirty="0" smtClean="0">
                <a:solidFill>
                  <a:schemeClr val="accent2">
                    <a:lumMod val="75000"/>
                  </a:schemeClr>
                </a:solidFill>
              </a:rPr>
              <a:t>Name </a:t>
            </a:r>
          </a:p>
          <a:p>
            <a:pPr algn="ctr"/>
            <a:r>
              <a:rPr lang="en-US" sz="2400" dirty="0" smtClean="0">
                <a:solidFill>
                  <a:schemeClr val="accent2">
                    <a:lumMod val="75000"/>
                  </a:schemeClr>
                </a:solidFill>
              </a:rPr>
              <a:t>Institution of Affiliation</a:t>
            </a:r>
            <a:endParaRPr lang="en-US" sz="2400" dirty="0">
              <a:solidFill>
                <a:schemeClr val="accent2">
                  <a:lumMod val="75000"/>
                </a:schemeClr>
              </a:solidFill>
            </a:endParaRPr>
          </a:p>
        </p:txBody>
      </p:sp>
    </p:spTree>
    <p:extLst>
      <p:ext uri="{BB962C8B-B14F-4D97-AF65-F5344CB8AC3E}">
        <p14:creationId xmlns:p14="http://schemas.microsoft.com/office/powerpoint/2010/main" val="4239191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6251" y="0"/>
            <a:ext cx="8596668" cy="678287"/>
          </a:xfrm>
        </p:spPr>
        <p:txBody>
          <a:bodyPr/>
          <a:lstStyle/>
          <a:p>
            <a:pPr algn="ctr"/>
            <a:r>
              <a:rPr lang="en-US" dirty="0" smtClean="0"/>
              <a:t>Introduction</a:t>
            </a:r>
            <a:endParaRPr lang="en-US" dirty="0"/>
          </a:p>
        </p:txBody>
      </p:sp>
      <p:sp>
        <p:nvSpPr>
          <p:cNvPr id="3" name="Content Placeholder 2"/>
          <p:cNvSpPr>
            <a:spLocks noGrp="1"/>
          </p:cNvSpPr>
          <p:nvPr>
            <p:ph idx="1"/>
          </p:nvPr>
        </p:nvSpPr>
        <p:spPr>
          <a:xfrm>
            <a:off x="193183" y="678287"/>
            <a:ext cx="11822805" cy="6031606"/>
          </a:xfrm>
        </p:spPr>
        <p:txBody>
          <a:bodyPr>
            <a:normAutofit/>
          </a:bodyPr>
          <a:lstStyle/>
          <a:p>
            <a:pPr>
              <a:lnSpc>
                <a:spcPct val="200000"/>
              </a:lnSpc>
              <a:buFont typeface="Wingdings" panose="05000000000000000000" pitchFamily="2" charset="2"/>
              <a:buChar char="Ø"/>
            </a:pPr>
            <a:r>
              <a:rPr lang="en-US" sz="2800" dirty="0" smtClean="0">
                <a:latin typeface="Constantia" panose="02030602050306030303" pitchFamily="18" charset="0"/>
              </a:rPr>
              <a:t>Increasing use of home deliveries and take away options for food.</a:t>
            </a:r>
          </a:p>
          <a:p>
            <a:pPr>
              <a:lnSpc>
                <a:spcPct val="200000"/>
              </a:lnSpc>
              <a:buFont typeface="Wingdings" panose="05000000000000000000" pitchFamily="2" charset="2"/>
              <a:buChar char="Ø"/>
            </a:pPr>
            <a:r>
              <a:rPr lang="en-US" sz="2800" dirty="0" smtClean="0">
                <a:latin typeface="Constantia" panose="02030602050306030303" pitchFamily="18" charset="0"/>
              </a:rPr>
              <a:t>Packaging material is disposable plates, cups, straw, and tumblers.</a:t>
            </a:r>
          </a:p>
          <a:p>
            <a:pPr>
              <a:lnSpc>
                <a:spcPct val="200000"/>
              </a:lnSpc>
              <a:buFont typeface="Wingdings" panose="05000000000000000000" pitchFamily="2" charset="2"/>
              <a:buChar char="Ø"/>
            </a:pPr>
            <a:r>
              <a:rPr lang="en-US" sz="2800" dirty="0" smtClean="0">
                <a:latin typeface="Constantia" panose="02030602050306030303" pitchFamily="18" charset="0"/>
              </a:rPr>
              <a:t>Made of plastic, which is not recycled but thrown into dumpsites.</a:t>
            </a:r>
          </a:p>
          <a:p>
            <a:pPr>
              <a:lnSpc>
                <a:spcPct val="200000"/>
              </a:lnSpc>
              <a:buFont typeface="Wingdings" panose="05000000000000000000" pitchFamily="2" charset="2"/>
              <a:buChar char="Ø"/>
            </a:pPr>
            <a:r>
              <a:rPr lang="en-US" sz="2800" dirty="0" smtClean="0">
                <a:latin typeface="Constantia" panose="02030602050306030303" pitchFamily="18" charset="0"/>
              </a:rPr>
              <a:t>Plastic take years to decompose thereby disrupting the natural process in landfills.</a:t>
            </a:r>
          </a:p>
          <a:p>
            <a:pPr>
              <a:lnSpc>
                <a:spcPct val="200000"/>
              </a:lnSpc>
              <a:buFont typeface="Wingdings" panose="05000000000000000000" pitchFamily="2" charset="2"/>
              <a:buChar char="Ø"/>
            </a:pPr>
            <a:r>
              <a:rPr lang="en-US" sz="2800" dirty="0" smtClean="0">
                <a:latin typeface="Constantia" panose="02030602050306030303" pitchFamily="18" charset="0"/>
              </a:rPr>
              <a:t>The amount of daily accumulation is alarming.</a:t>
            </a:r>
          </a:p>
          <a:p>
            <a:pPr>
              <a:lnSpc>
                <a:spcPct val="200000"/>
              </a:lnSpc>
              <a:buFont typeface="Wingdings" panose="05000000000000000000" pitchFamily="2" charset="2"/>
              <a:buChar char="Ø"/>
            </a:pPr>
            <a:endParaRPr lang="en-US" sz="2400" dirty="0" smtClean="0">
              <a:latin typeface="Constantia" panose="02030602050306030303" pitchFamily="18" charset="0"/>
            </a:endParaRPr>
          </a:p>
          <a:p>
            <a:pPr>
              <a:lnSpc>
                <a:spcPct val="200000"/>
              </a:lnSpc>
              <a:buFont typeface="Wingdings" panose="05000000000000000000" pitchFamily="2" charset="2"/>
              <a:buChar char="Ø"/>
            </a:pPr>
            <a:endParaRPr lang="en-US" sz="2400" dirty="0">
              <a:latin typeface="Constantia" panose="02030602050306030303" pitchFamily="18" charset="0"/>
            </a:endParaRPr>
          </a:p>
        </p:txBody>
      </p:sp>
    </p:spTree>
    <p:extLst>
      <p:ext uri="{BB962C8B-B14F-4D97-AF65-F5344CB8AC3E}">
        <p14:creationId xmlns:p14="http://schemas.microsoft.com/office/powerpoint/2010/main" val="4159521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07483"/>
            <a:ext cx="12026347" cy="6750517"/>
          </a:xfrm>
        </p:spPr>
      </p:pic>
    </p:spTree>
    <p:extLst>
      <p:ext uri="{BB962C8B-B14F-4D97-AF65-F5344CB8AC3E}">
        <p14:creationId xmlns:p14="http://schemas.microsoft.com/office/powerpoint/2010/main" val="3146864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8296" y="0"/>
            <a:ext cx="8596668" cy="639651"/>
          </a:xfrm>
        </p:spPr>
        <p:txBody>
          <a:bodyPr>
            <a:normAutofit fontScale="90000"/>
          </a:bodyPr>
          <a:lstStyle/>
          <a:p>
            <a:pPr algn="ctr"/>
            <a:r>
              <a:rPr lang="en-US" dirty="0" smtClean="0"/>
              <a:t>Product of Fracking</a:t>
            </a:r>
            <a:endParaRPr lang="en-US" dirty="0"/>
          </a:p>
        </p:txBody>
      </p:sp>
      <p:sp>
        <p:nvSpPr>
          <p:cNvPr id="3" name="Content Placeholder 2"/>
          <p:cNvSpPr>
            <a:spLocks noGrp="1"/>
          </p:cNvSpPr>
          <p:nvPr>
            <p:ph idx="1"/>
          </p:nvPr>
        </p:nvSpPr>
        <p:spPr>
          <a:xfrm>
            <a:off x="103031" y="772732"/>
            <a:ext cx="11887199" cy="5975797"/>
          </a:xfrm>
        </p:spPr>
        <p:txBody>
          <a:bodyPr>
            <a:normAutofit/>
          </a:bodyPr>
          <a:lstStyle/>
          <a:p>
            <a:pPr>
              <a:lnSpc>
                <a:spcPct val="200000"/>
              </a:lnSpc>
              <a:buFont typeface="Wingdings" panose="05000000000000000000" pitchFamily="2" charset="2"/>
              <a:buChar char="Ø"/>
            </a:pPr>
            <a:r>
              <a:rPr lang="en-US" sz="2800" dirty="0" smtClean="0">
                <a:latin typeface="Constantia" panose="02030602050306030303" pitchFamily="18" charset="0"/>
              </a:rPr>
              <a:t>Resin pellets produced from fossil fuels to make plastics</a:t>
            </a:r>
          </a:p>
          <a:p>
            <a:pPr>
              <a:lnSpc>
                <a:spcPct val="200000"/>
              </a:lnSpc>
              <a:buFont typeface="Wingdings" panose="05000000000000000000" pitchFamily="2" charset="2"/>
              <a:buChar char="Ø"/>
            </a:pPr>
            <a:r>
              <a:rPr lang="en-US" sz="2800" dirty="0" smtClean="0">
                <a:latin typeface="Constantia" panose="02030602050306030303" pitchFamily="18" charset="0"/>
              </a:rPr>
              <a:t>Fossil fuel extraction results in fracking</a:t>
            </a:r>
          </a:p>
          <a:p>
            <a:pPr>
              <a:lnSpc>
                <a:spcPct val="200000"/>
              </a:lnSpc>
              <a:buFont typeface="Wingdings" panose="05000000000000000000" pitchFamily="2" charset="2"/>
              <a:buChar char="Ø"/>
            </a:pPr>
            <a:r>
              <a:rPr lang="en-US" sz="2800" dirty="0" smtClean="0">
                <a:latin typeface="Constantia" panose="02030602050306030303" pitchFamily="18" charset="0"/>
              </a:rPr>
              <a:t>Pollutes air, soil, and water with toxins.</a:t>
            </a:r>
          </a:p>
          <a:p>
            <a:pPr>
              <a:lnSpc>
                <a:spcPct val="200000"/>
              </a:lnSpc>
              <a:buFont typeface="Wingdings" panose="05000000000000000000" pitchFamily="2" charset="2"/>
              <a:buChar char="Ø"/>
            </a:pPr>
            <a:r>
              <a:rPr lang="en-US" sz="2800" dirty="0" smtClean="0">
                <a:latin typeface="Constantia" panose="02030602050306030303" pitchFamily="18" charset="0"/>
              </a:rPr>
              <a:t>Also creates subversive sinkholes that often collapse.</a:t>
            </a:r>
          </a:p>
          <a:p>
            <a:pPr>
              <a:lnSpc>
                <a:spcPct val="200000"/>
              </a:lnSpc>
              <a:buFont typeface="Wingdings" panose="05000000000000000000" pitchFamily="2" charset="2"/>
              <a:buChar char="Ø"/>
            </a:pPr>
            <a:r>
              <a:rPr lang="en-US" sz="2800" dirty="0" smtClean="0">
                <a:latin typeface="Constantia" panose="02030602050306030303" pitchFamily="18" charset="0"/>
              </a:rPr>
              <a:t>Pressure in underground rocks is raised with the instability causing earthquakes.</a:t>
            </a:r>
            <a:endParaRPr lang="en-US" sz="2800" dirty="0">
              <a:latin typeface="Constantia" panose="02030602050306030303" pitchFamily="18" charset="0"/>
            </a:endParaRPr>
          </a:p>
        </p:txBody>
      </p:sp>
    </p:spTree>
    <p:extLst>
      <p:ext uri="{BB962C8B-B14F-4D97-AF65-F5344CB8AC3E}">
        <p14:creationId xmlns:p14="http://schemas.microsoft.com/office/powerpoint/2010/main" val="1237959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0494" y="-141668"/>
            <a:ext cx="8596668" cy="669701"/>
          </a:xfrm>
        </p:spPr>
        <p:txBody>
          <a:bodyPr/>
          <a:lstStyle/>
          <a:p>
            <a:pPr algn="ctr"/>
            <a:r>
              <a:rPr lang="en-US" dirty="0" smtClean="0"/>
              <a:t>Fatal Effects of Plastic Use</a:t>
            </a:r>
            <a:endParaRPr lang="en-US" dirty="0"/>
          </a:p>
        </p:txBody>
      </p:sp>
      <p:sp>
        <p:nvSpPr>
          <p:cNvPr id="3" name="Content Placeholder 2"/>
          <p:cNvSpPr>
            <a:spLocks noGrp="1"/>
          </p:cNvSpPr>
          <p:nvPr>
            <p:ph idx="1"/>
          </p:nvPr>
        </p:nvSpPr>
        <p:spPr>
          <a:xfrm>
            <a:off x="115910" y="862885"/>
            <a:ext cx="11925836" cy="5885645"/>
          </a:xfrm>
        </p:spPr>
        <p:txBody>
          <a:bodyPr>
            <a:normAutofit fontScale="92500"/>
          </a:bodyPr>
          <a:lstStyle/>
          <a:p>
            <a:pPr>
              <a:lnSpc>
                <a:spcPct val="200000"/>
              </a:lnSpc>
              <a:buFont typeface="Wingdings" panose="05000000000000000000" pitchFamily="2" charset="2"/>
              <a:buChar char="Ø"/>
            </a:pPr>
            <a:r>
              <a:rPr lang="en-US" sz="2800" dirty="0" smtClean="0">
                <a:latin typeface="Constantia" panose="02030602050306030303" pitchFamily="18" charset="0"/>
              </a:rPr>
              <a:t>Wildlife eat or become entangled in plastic debris.</a:t>
            </a:r>
          </a:p>
          <a:p>
            <a:pPr>
              <a:lnSpc>
                <a:spcPct val="200000"/>
              </a:lnSpc>
              <a:buFont typeface="Wingdings" panose="05000000000000000000" pitchFamily="2" charset="2"/>
              <a:buChar char="Ø"/>
            </a:pPr>
            <a:r>
              <a:rPr lang="en-US" sz="2800" dirty="0" smtClean="0">
                <a:latin typeface="Constantia" panose="02030602050306030303" pitchFamily="18" charset="0"/>
              </a:rPr>
              <a:t>More  sea and land animals are dying lead to a public outcry.</a:t>
            </a:r>
          </a:p>
          <a:p>
            <a:pPr>
              <a:lnSpc>
                <a:spcPct val="200000"/>
              </a:lnSpc>
              <a:buFont typeface="Wingdings" panose="05000000000000000000" pitchFamily="2" charset="2"/>
              <a:buChar char="Ø"/>
            </a:pPr>
            <a:r>
              <a:rPr lang="en-US" sz="2800" dirty="0" smtClean="0">
                <a:latin typeface="Constantia" panose="02030602050306030303" pitchFamily="18" charset="0"/>
              </a:rPr>
              <a:t>Effects of malnutrition, and poisoning from chemical leaching from plastics.</a:t>
            </a:r>
          </a:p>
          <a:p>
            <a:pPr>
              <a:lnSpc>
                <a:spcPct val="200000"/>
              </a:lnSpc>
              <a:buFont typeface="Wingdings" panose="05000000000000000000" pitchFamily="2" charset="2"/>
              <a:buChar char="Ø"/>
            </a:pPr>
            <a:r>
              <a:rPr lang="en-US" sz="2800" dirty="0" smtClean="0">
                <a:latin typeface="Constantia" panose="02030602050306030303" pitchFamily="18" charset="0"/>
              </a:rPr>
              <a:t>Evidence that plastics have a role in extinction of species.</a:t>
            </a:r>
          </a:p>
          <a:p>
            <a:pPr>
              <a:lnSpc>
                <a:spcPct val="200000"/>
              </a:lnSpc>
              <a:buFont typeface="Wingdings" panose="05000000000000000000" pitchFamily="2" charset="2"/>
              <a:buChar char="Ø"/>
            </a:pPr>
            <a:r>
              <a:rPr lang="en-US" sz="2800" dirty="0" smtClean="0">
                <a:latin typeface="Constantia" panose="02030602050306030303" pitchFamily="18" charset="0"/>
              </a:rPr>
              <a:t>Over 700 marine species at risk of becoming extinct.</a:t>
            </a:r>
          </a:p>
          <a:p>
            <a:pPr>
              <a:lnSpc>
                <a:spcPct val="200000"/>
              </a:lnSpc>
              <a:buFont typeface="Wingdings" panose="05000000000000000000" pitchFamily="2" charset="2"/>
              <a:buChar char="Ø"/>
            </a:pPr>
            <a:r>
              <a:rPr lang="en-US" sz="2800" dirty="0" smtClean="0">
                <a:latin typeface="Constantia" panose="02030602050306030303" pitchFamily="18" charset="0"/>
              </a:rPr>
              <a:t>Resulting from the over 270,000 tons of plastic disposed in the sea.</a:t>
            </a:r>
            <a:endParaRPr lang="en-US" sz="2800" dirty="0">
              <a:latin typeface="Constantia" panose="02030602050306030303" pitchFamily="18" charset="0"/>
            </a:endParaRPr>
          </a:p>
        </p:txBody>
      </p:sp>
    </p:spTree>
    <p:extLst>
      <p:ext uri="{BB962C8B-B14F-4D97-AF65-F5344CB8AC3E}">
        <p14:creationId xmlns:p14="http://schemas.microsoft.com/office/powerpoint/2010/main" val="2185133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5" name="Rectangle 4"/>
          <p:cNvSpPr/>
          <p:nvPr/>
        </p:nvSpPr>
        <p:spPr>
          <a:xfrm>
            <a:off x="8059137" y="6488668"/>
            <a:ext cx="4132863" cy="369332"/>
          </a:xfrm>
          <a:prstGeom prst="rect">
            <a:avLst/>
          </a:prstGeom>
        </p:spPr>
        <p:txBody>
          <a:bodyPr wrap="none">
            <a:spAutoFit/>
          </a:bodyPr>
          <a:lstStyle/>
          <a:p>
            <a:r>
              <a:rPr lang="en-US" dirty="0">
                <a:solidFill>
                  <a:srgbClr val="FF0000"/>
                </a:solidFill>
              </a:rPr>
              <a:t>Chris Jordan / USFWS / Public domain</a:t>
            </a:r>
          </a:p>
        </p:txBody>
      </p:sp>
    </p:spTree>
    <p:extLst>
      <p:ext uri="{BB962C8B-B14F-4D97-AF65-F5344CB8AC3E}">
        <p14:creationId xmlns:p14="http://schemas.microsoft.com/office/powerpoint/2010/main" val="1939155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8462" y="0"/>
            <a:ext cx="8596668" cy="755561"/>
          </a:xfrm>
        </p:spPr>
        <p:txBody>
          <a:bodyPr>
            <a:normAutofit fontScale="90000"/>
          </a:bodyPr>
          <a:lstStyle/>
          <a:p>
            <a:r>
              <a:rPr lang="en-US" dirty="0" smtClean="0"/>
              <a:t>Plastics are beneficial too in the Environment</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7809" y="571242"/>
            <a:ext cx="11549269" cy="6312222"/>
          </a:xfrm>
        </p:spPr>
      </p:pic>
    </p:spTree>
    <p:extLst>
      <p:ext uri="{BB962C8B-B14F-4D97-AF65-F5344CB8AC3E}">
        <p14:creationId xmlns:p14="http://schemas.microsoft.com/office/powerpoint/2010/main" val="538691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0365" y="0"/>
            <a:ext cx="8596668" cy="678287"/>
          </a:xfrm>
        </p:spPr>
        <p:txBody>
          <a:bodyPr/>
          <a:lstStyle/>
          <a:p>
            <a:pPr algn="ctr"/>
            <a:r>
              <a:rPr lang="en-US" dirty="0" smtClean="0"/>
              <a:t>Reducing the Impact of Plastics</a:t>
            </a:r>
            <a:endParaRPr lang="en-US" dirty="0"/>
          </a:p>
        </p:txBody>
      </p:sp>
      <p:sp>
        <p:nvSpPr>
          <p:cNvPr id="3" name="Content Placeholder 2"/>
          <p:cNvSpPr>
            <a:spLocks noGrp="1"/>
          </p:cNvSpPr>
          <p:nvPr>
            <p:ph idx="1"/>
          </p:nvPr>
        </p:nvSpPr>
        <p:spPr>
          <a:xfrm>
            <a:off x="115911" y="772732"/>
            <a:ext cx="11964472" cy="6085267"/>
          </a:xfrm>
        </p:spPr>
        <p:txBody>
          <a:bodyPr>
            <a:normAutofit/>
          </a:bodyPr>
          <a:lstStyle/>
          <a:p>
            <a:pPr>
              <a:lnSpc>
                <a:spcPct val="200000"/>
              </a:lnSpc>
              <a:buFont typeface="Wingdings" panose="05000000000000000000" pitchFamily="2" charset="2"/>
              <a:buChar char="Ø"/>
            </a:pPr>
            <a:r>
              <a:rPr lang="en-US" sz="2800" dirty="0" smtClean="0">
                <a:latin typeface="Constantia" panose="02030602050306030303" pitchFamily="18" charset="0"/>
              </a:rPr>
              <a:t>Plastic are made of long chain hydrocarbons.</a:t>
            </a:r>
          </a:p>
          <a:p>
            <a:pPr>
              <a:lnSpc>
                <a:spcPct val="200000"/>
              </a:lnSpc>
              <a:buFont typeface="Wingdings" panose="05000000000000000000" pitchFamily="2" charset="2"/>
              <a:buChar char="Ø"/>
            </a:pPr>
            <a:r>
              <a:rPr lang="en-US" sz="2800" dirty="0" smtClean="0">
                <a:latin typeface="Constantia" panose="02030602050306030303" pitchFamily="18" charset="0"/>
              </a:rPr>
              <a:t>Burning of plastics releases CO2 to the environment.</a:t>
            </a:r>
          </a:p>
          <a:p>
            <a:pPr>
              <a:lnSpc>
                <a:spcPct val="200000"/>
              </a:lnSpc>
              <a:buFont typeface="Wingdings" panose="05000000000000000000" pitchFamily="2" charset="2"/>
              <a:buChar char="Ø"/>
            </a:pPr>
            <a:r>
              <a:rPr lang="en-US" sz="2800" dirty="0" smtClean="0">
                <a:latin typeface="Constantia" panose="02030602050306030303" pitchFamily="18" charset="0"/>
              </a:rPr>
              <a:t>CO2 and Methane can be sequestered into plastics.</a:t>
            </a:r>
          </a:p>
          <a:p>
            <a:pPr>
              <a:lnSpc>
                <a:spcPct val="200000"/>
              </a:lnSpc>
              <a:buFont typeface="Wingdings" panose="05000000000000000000" pitchFamily="2" charset="2"/>
              <a:buChar char="Ø"/>
            </a:pPr>
            <a:r>
              <a:rPr lang="en-US" sz="2800" dirty="0" smtClean="0">
                <a:latin typeface="Constantia" panose="02030602050306030303" pitchFamily="18" charset="0"/>
              </a:rPr>
              <a:t>Prevent these gases from  damaging the environment and climate.</a:t>
            </a:r>
          </a:p>
          <a:p>
            <a:pPr>
              <a:lnSpc>
                <a:spcPct val="200000"/>
              </a:lnSpc>
              <a:buFont typeface="Wingdings" panose="05000000000000000000" pitchFamily="2" charset="2"/>
              <a:buChar char="Ø"/>
            </a:pPr>
            <a:r>
              <a:rPr lang="en-US" sz="2800" dirty="0" smtClean="0">
                <a:latin typeface="Constantia" panose="02030602050306030303" pitchFamily="18" charset="0"/>
              </a:rPr>
              <a:t>Case of Mango Materials in California; harnessing microbes to convert methane to biopolymers that can generate degradable plastics.</a:t>
            </a:r>
          </a:p>
          <a:p>
            <a:pPr>
              <a:lnSpc>
                <a:spcPct val="200000"/>
              </a:lnSpc>
              <a:buFont typeface="Wingdings" panose="05000000000000000000" pitchFamily="2" charset="2"/>
              <a:buChar char="Ø"/>
            </a:pPr>
            <a:endParaRPr lang="en-US" sz="2800" dirty="0" smtClean="0">
              <a:latin typeface="Constantia" panose="02030602050306030303" pitchFamily="18" charset="0"/>
            </a:endParaRPr>
          </a:p>
          <a:p>
            <a:pPr>
              <a:lnSpc>
                <a:spcPct val="200000"/>
              </a:lnSpc>
              <a:buFont typeface="Wingdings" panose="05000000000000000000" pitchFamily="2" charset="2"/>
              <a:buChar char="Ø"/>
            </a:pPr>
            <a:endParaRPr lang="en-US" sz="2800" dirty="0">
              <a:latin typeface="Constantia" panose="02030602050306030303" pitchFamily="18" charset="0"/>
            </a:endParaRPr>
          </a:p>
        </p:txBody>
      </p:sp>
    </p:spTree>
    <p:extLst>
      <p:ext uri="{BB962C8B-B14F-4D97-AF65-F5344CB8AC3E}">
        <p14:creationId xmlns:p14="http://schemas.microsoft.com/office/powerpoint/2010/main" val="3483300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8297" y="0"/>
            <a:ext cx="8596668" cy="768439"/>
          </a:xfrm>
        </p:spPr>
        <p:txBody>
          <a:bodyPr/>
          <a:lstStyle/>
          <a:p>
            <a:pPr algn="ctr"/>
            <a:r>
              <a:rPr lang="en-US" dirty="0" smtClean="0"/>
              <a:t>More Solutions</a:t>
            </a:r>
            <a:endParaRPr lang="en-US" dirty="0"/>
          </a:p>
        </p:txBody>
      </p:sp>
      <p:sp>
        <p:nvSpPr>
          <p:cNvPr id="3" name="Content Placeholder 2"/>
          <p:cNvSpPr>
            <a:spLocks noGrp="1"/>
          </p:cNvSpPr>
          <p:nvPr>
            <p:ph idx="1"/>
          </p:nvPr>
        </p:nvSpPr>
        <p:spPr>
          <a:xfrm>
            <a:off x="90152" y="768439"/>
            <a:ext cx="11912958" cy="5980091"/>
          </a:xfrm>
        </p:spPr>
        <p:txBody>
          <a:bodyPr>
            <a:normAutofit/>
          </a:bodyPr>
          <a:lstStyle/>
          <a:p>
            <a:pPr>
              <a:lnSpc>
                <a:spcPct val="200000"/>
              </a:lnSpc>
              <a:buFont typeface="Wingdings" panose="05000000000000000000" pitchFamily="2" charset="2"/>
              <a:buChar char="Ø"/>
            </a:pPr>
            <a:r>
              <a:rPr lang="en-US" sz="2800" dirty="0" smtClean="0">
                <a:latin typeface="Constantia" panose="02030602050306030303" pitchFamily="18" charset="0"/>
              </a:rPr>
              <a:t>Companies have innovated ways to reduce plastic deposition into the environment.</a:t>
            </a:r>
          </a:p>
          <a:p>
            <a:pPr>
              <a:lnSpc>
                <a:spcPct val="200000"/>
              </a:lnSpc>
              <a:buFont typeface="Wingdings" panose="05000000000000000000" pitchFamily="2" charset="2"/>
              <a:buChar char="Ø"/>
            </a:pPr>
            <a:r>
              <a:rPr lang="en-US" sz="2800" dirty="0" err="1" smtClean="0">
                <a:latin typeface="Constantia" panose="02030602050306030303" pitchFamily="18" charset="0"/>
              </a:rPr>
              <a:t>Filabot</a:t>
            </a:r>
            <a:r>
              <a:rPr lang="en-US" sz="2800" dirty="0" smtClean="0">
                <a:latin typeface="Constantia" panose="02030602050306030303" pitchFamily="18" charset="0"/>
              </a:rPr>
              <a:t> converts plastic waste to filaments for use in 3D printers.</a:t>
            </a:r>
          </a:p>
          <a:p>
            <a:pPr>
              <a:lnSpc>
                <a:spcPct val="200000"/>
              </a:lnSpc>
              <a:buFont typeface="Wingdings" panose="05000000000000000000" pitchFamily="2" charset="2"/>
              <a:buChar char="Ø"/>
            </a:pPr>
            <a:r>
              <a:rPr lang="en-US" sz="2800" dirty="0" smtClean="0">
                <a:latin typeface="Constantia" panose="02030602050306030303" pitchFamily="18" charset="0"/>
              </a:rPr>
              <a:t>Avoids dumping of Plastics into oceans or  being incinerated.</a:t>
            </a:r>
          </a:p>
          <a:p>
            <a:pPr>
              <a:lnSpc>
                <a:spcPct val="200000"/>
              </a:lnSpc>
              <a:buFont typeface="Wingdings" panose="05000000000000000000" pitchFamily="2" charset="2"/>
              <a:buChar char="Ø"/>
            </a:pPr>
            <a:r>
              <a:rPr lang="en-US" sz="2800" dirty="0" smtClean="0">
                <a:latin typeface="Constantia" panose="02030602050306030303" pitchFamily="18" charset="0"/>
              </a:rPr>
              <a:t>Caterpillars housing a group of microbes that can degrade plastics.</a:t>
            </a:r>
          </a:p>
          <a:p>
            <a:pPr>
              <a:lnSpc>
                <a:spcPct val="200000"/>
              </a:lnSpc>
              <a:buFont typeface="Wingdings" panose="05000000000000000000" pitchFamily="2" charset="2"/>
              <a:buChar char="Ø"/>
            </a:pPr>
            <a:r>
              <a:rPr lang="en-US" sz="2800" dirty="0" smtClean="0">
                <a:latin typeface="Constantia" panose="02030602050306030303" pitchFamily="18" charset="0"/>
              </a:rPr>
              <a:t>Development of a mutant enzyme that is effective in degrading plastics.</a:t>
            </a:r>
          </a:p>
          <a:p>
            <a:pPr>
              <a:lnSpc>
                <a:spcPct val="200000"/>
              </a:lnSpc>
              <a:buFont typeface="Wingdings" panose="05000000000000000000" pitchFamily="2" charset="2"/>
              <a:buChar char="Ø"/>
            </a:pPr>
            <a:endParaRPr lang="en-US" sz="2400" dirty="0">
              <a:latin typeface="Constantia" panose="02030602050306030303" pitchFamily="18" charset="0"/>
            </a:endParaRPr>
          </a:p>
        </p:txBody>
      </p:sp>
    </p:spTree>
    <p:extLst>
      <p:ext uri="{BB962C8B-B14F-4D97-AF65-F5344CB8AC3E}">
        <p14:creationId xmlns:p14="http://schemas.microsoft.com/office/powerpoint/2010/main" val="3195150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3244" y="0"/>
            <a:ext cx="8596668" cy="708338"/>
          </a:xfrm>
        </p:spPr>
        <p:txBody>
          <a:bodyPr>
            <a:normAutofit fontScale="90000"/>
          </a:bodyPr>
          <a:lstStyle/>
          <a:p>
            <a:pPr algn="ctr"/>
            <a:r>
              <a:rPr lang="en-US" dirty="0" smtClean="0"/>
              <a:t>Adopting Environmental friendly Material</a:t>
            </a:r>
            <a:endParaRPr lang="en-US" dirty="0"/>
          </a:p>
        </p:txBody>
      </p:sp>
      <p:sp>
        <p:nvSpPr>
          <p:cNvPr id="3" name="Content Placeholder 2"/>
          <p:cNvSpPr>
            <a:spLocks noGrp="1"/>
          </p:cNvSpPr>
          <p:nvPr>
            <p:ph idx="1"/>
          </p:nvPr>
        </p:nvSpPr>
        <p:spPr>
          <a:xfrm>
            <a:off x="103031" y="708338"/>
            <a:ext cx="11977351" cy="6149661"/>
          </a:xfrm>
        </p:spPr>
        <p:txBody>
          <a:bodyPr>
            <a:normAutofit/>
          </a:bodyPr>
          <a:lstStyle/>
          <a:p>
            <a:pPr>
              <a:lnSpc>
                <a:spcPct val="200000"/>
              </a:lnSpc>
              <a:buFont typeface="Wingdings" panose="05000000000000000000" pitchFamily="2" charset="2"/>
              <a:buChar char="Ø"/>
            </a:pPr>
            <a:r>
              <a:rPr lang="en-US" sz="2400" dirty="0" smtClean="0">
                <a:latin typeface="Constantia" panose="02030602050306030303" pitchFamily="18" charset="0"/>
              </a:rPr>
              <a:t>People can opt to natural or plant based materials such as wooden spoons and forks, bamboo sticks for straw.</a:t>
            </a:r>
          </a:p>
          <a:p>
            <a:pPr>
              <a:lnSpc>
                <a:spcPct val="200000"/>
              </a:lnSpc>
              <a:buFont typeface="Wingdings" panose="05000000000000000000" pitchFamily="2" charset="2"/>
              <a:buChar char="Ø"/>
            </a:pPr>
            <a:r>
              <a:rPr lang="en-US" sz="2400" dirty="0" smtClean="0">
                <a:latin typeface="Constantia" panose="02030602050306030303" pitchFamily="18" charset="0"/>
              </a:rPr>
              <a:t>Use material that is environmental friendly i.e. undergoes quick natural decomposition.</a:t>
            </a:r>
          </a:p>
          <a:p>
            <a:pPr>
              <a:lnSpc>
                <a:spcPct val="200000"/>
              </a:lnSpc>
              <a:buFont typeface="Wingdings" panose="05000000000000000000" pitchFamily="2" charset="2"/>
              <a:buChar char="Ø"/>
            </a:pPr>
            <a:r>
              <a:rPr lang="en-US" sz="2400" dirty="0" smtClean="0">
                <a:latin typeface="Constantia" panose="02030602050306030303" pitchFamily="18" charset="0"/>
              </a:rPr>
              <a:t>Bamboo grows quickly; forks and spoons can be carved from small shrubs</a:t>
            </a:r>
          </a:p>
          <a:p>
            <a:pPr>
              <a:lnSpc>
                <a:spcPct val="200000"/>
              </a:lnSpc>
              <a:buFont typeface="Wingdings" panose="05000000000000000000" pitchFamily="2" charset="2"/>
              <a:buChar char="Ø"/>
            </a:pPr>
            <a:r>
              <a:rPr lang="en-US" sz="2400" dirty="0" smtClean="0">
                <a:latin typeface="Constantia" panose="02030602050306030303" pitchFamily="18" charset="0"/>
              </a:rPr>
              <a:t>Adoption of reusable packaging material.</a:t>
            </a:r>
          </a:p>
          <a:p>
            <a:pPr>
              <a:lnSpc>
                <a:spcPct val="200000"/>
              </a:lnSpc>
              <a:buFont typeface="Wingdings" panose="05000000000000000000" pitchFamily="2" charset="2"/>
              <a:buChar char="Ø"/>
            </a:pPr>
            <a:endParaRPr lang="en-US" sz="2400" dirty="0">
              <a:latin typeface="Constantia" panose="02030602050306030303" pitchFamily="18" charset="0"/>
            </a:endParaRPr>
          </a:p>
        </p:txBody>
      </p:sp>
    </p:spTree>
    <p:extLst>
      <p:ext uri="{BB962C8B-B14F-4D97-AF65-F5344CB8AC3E}">
        <p14:creationId xmlns:p14="http://schemas.microsoft.com/office/powerpoint/2010/main" val="219582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83" y="73550"/>
            <a:ext cx="11748051" cy="6726803"/>
          </a:xfrm>
          <a:prstGeom prst="rect">
            <a:avLst/>
          </a:prstGeom>
        </p:spPr>
      </p:pic>
    </p:spTree>
    <p:extLst>
      <p:ext uri="{BB962C8B-B14F-4D97-AF65-F5344CB8AC3E}">
        <p14:creationId xmlns:p14="http://schemas.microsoft.com/office/powerpoint/2010/main" val="2604489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1857" y="-115910"/>
            <a:ext cx="8596668" cy="708338"/>
          </a:xfrm>
        </p:spPr>
        <p:txBody>
          <a:bodyPr/>
          <a:lstStyle/>
          <a:p>
            <a:pPr algn="ctr"/>
            <a:r>
              <a:rPr lang="en-US" dirty="0" smtClean="0"/>
              <a:t>Conclusion</a:t>
            </a:r>
            <a:endParaRPr lang="en-US" dirty="0"/>
          </a:p>
        </p:txBody>
      </p:sp>
      <p:sp>
        <p:nvSpPr>
          <p:cNvPr id="3" name="Content Placeholder 2"/>
          <p:cNvSpPr>
            <a:spLocks noGrp="1"/>
          </p:cNvSpPr>
          <p:nvPr>
            <p:ph idx="1"/>
          </p:nvPr>
        </p:nvSpPr>
        <p:spPr>
          <a:xfrm>
            <a:off x="128789" y="708339"/>
            <a:ext cx="11822805" cy="6027312"/>
          </a:xfrm>
        </p:spPr>
        <p:txBody>
          <a:bodyPr>
            <a:normAutofit/>
          </a:bodyPr>
          <a:lstStyle/>
          <a:p>
            <a:pPr>
              <a:lnSpc>
                <a:spcPct val="200000"/>
              </a:lnSpc>
              <a:buFont typeface="Wingdings" panose="05000000000000000000" pitchFamily="2" charset="2"/>
              <a:buChar char="Ø"/>
            </a:pPr>
            <a:r>
              <a:rPr lang="en-US" sz="2400" dirty="0" smtClean="0">
                <a:latin typeface="Constantia" panose="02030602050306030303" pitchFamily="18" charset="0"/>
              </a:rPr>
              <a:t>Hope in innovations and new discoveries.</a:t>
            </a:r>
          </a:p>
          <a:p>
            <a:pPr>
              <a:lnSpc>
                <a:spcPct val="200000"/>
              </a:lnSpc>
              <a:buFont typeface="Wingdings" panose="05000000000000000000" pitchFamily="2" charset="2"/>
              <a:buChar char="Ø"/>
            </a:pPr>
            <a:r>
              <a:rPr lang="en-US" sz="2400" dirty="0" smtClean="0">
                <a:latin typeface="Constantia" panose="02030602050306030303" pitchFamily="18" charset="0"/>
              </a:rPr>
              <a:t>In microbes lies the potential to turn plastic immortality into a thing of the past.</a:t>
            </a:r>
          </a:p>
          <a:p>
            <a:pPr>
              <a:lnSpc>
                <a:spcPct val="200000"/>
              </a:lnSpc>
              <a:buFont typeface="Wingdings" panose="05000000000000000000" pitchFamily="2" charset="2"/>
              <a:buChar char="Ø"/>
            </a:pPr>
            <a:r>
              <a:rPr lang="en-US" sz="2400" dirty="0" smtClean="0">
                <a:latin typeface="Constantia" panose="02030602050306030303" pitchFamily="18" charset="0"/>
              </a:rPr>
              <a:t>Burning them would barely be a solution; it would expose CO2 and CH4 to the atmosphere.</a:t>
            </a:r>
          </a:p>
          <a:p>
            <a:pPr>
              <a:lnSpc>
                <a:spcPct val="200000"/>
              </a:lnSpc>
              <a:buFont typeface="Wingdings" panose="05000000000000000000" pitchFamily="2" charset="2"/>
              <a:buChar char="Ø"/>
            </a:pPr>
            <a:r>
              <a:rPr lang="en-US" sz="2400" dirty="0" smtClean="0">
                <a:latin typeface="Constantia" panose="02030602050306030303" pitchFamily="18" charset="0"/>
              </a:rPr>
              <a:t>For continued mutual existence among animal life on earth, such products have to be restructured.</a:t>
            </a:r>
            <a:endParaRPr lang="en-US" sz="2400" dirty="0">
              <a:latin typeface="Constantia" panose="02030602050306030303" pitchFamily="18" charset="0"/>
            </a:endParaRPr>
          </a:p>
        </p:txBody>
      </p:sp>
    </p:spTree>
    <p:extLst>
      <p:ext uri="{BB962C8B-B14F-4D97-AF65-F5344CB8AC3E}">
        <p14:creationId xmlns:p14="http://schemas.microsoft.com/office/powerpoint/2010/main" val="708228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3396" y="94445"/>
            <a:ext cx="8596668" cy="704045"/>
          </a:xfrm>
        </p:spPr>
        <p:txBody>
          <a:bodyPr>
            <a:normAutofit fontScale="90000"/>
          </a:bodyPr>
          <a:lstStyle/>
          <a:p>
            <a:pPr algn="ctr"/>
            <a:r>
              <a:rPr lang="en-US" dirty="0" smtClean="0">
                <a:solidFill>
                  <a:srgbClr val="92D050"/>
                </a:solidFill>
              </a:rPr>
              <a:t>References</a:t>
            </a:r>
            <a:br>
              <a:rPr lang="en-US" dirty="0" smtClean="0">
                <a:solidFill>
                  <a:srgbClr val="92D050"/>
                </a:solidFill>
              </a:rPr>
            </a:br>
            <a:endParaRPr lang="en-US" dirty="0">
              <a:solidFill>
                <a:srgbClr val="92D050"/>
              </a:solidFill>
            </a:endParaRPr>
          </a:p>
        </p:txBody>
      </p:sp>
      <p:sp>
        <p:nvSpPr>
          <p:cNvPr id="3" name="Content Placeholder 2"/>
          <p:cNvSpPr>
            <a:spLocks noGrp="1"/>
          </p:cNvSpPr>
          <p:nvPr>
            <p:ph idx="1"/>
          </p:nvPr>
        </p:nvSpPr>
        <p:spPr>
          <a:xfrm>
            <a:off x="154546" y="798490"/>
            <a:ext cx="11887200" cy="6059509"/>
          </a:xfrm>
        </p:spPr>
        <p:txBody>
          <a:bodyPr>
            <a:normAutofit fontScale="70000" lnSpcReduction="20000"/>
          </a:bodyPr>
          <a:lstStyle/>
          <a:p>
            <a:pPr>
              <a:lnSpc>
                <a:spcPct val="200000"/>
              </a:lnSpc>
              <a:buFont typeface="Wingdings" panose="05000000000000000000" pitchFamily="2" charset="2"/>
              <a:buChar char="Ø"/>
            </a:pPr>
            <a:r>
              <a:rPr lang="en-US" sz="2400" dirty="0">
                <a:latin typeface="Constantia" panose="02030602050306030303" pitchFamily="18" charset="0"/>
              </a:rPr>
              <a:t>da Costa, J. P., Santos, P. S., Duarte, A. C., &amp; Rocha-Santos, T. (2016). (Nano) plastics in the environment–sources, fates and effects. Science of the Total Environment, 566, 15-26.</a:t>
            </a:r>
          </a:p>
          <a:p>
            <a:pPr>
              <a:lnSpc>
                <a:spcPct val="200000"/>
              </a:lnSpc>
              <a:buFont typeface="Wingdings" panose="05000000000000000000" pitchFamily="2" charset="2"/>
              <a:buChar char="Ø"/>
            </a:pPr>
            <a:r>
              <a:rPr lang="en-US" sz="2400" dirty="0" smtClean="0">
                <a:latin typeface="Constantia" panose="02030602050306030303" pitchFamily="18" charset="0"/>
              </a:rPr>
              <a:t>Filatov</a:t>
            </a:r>
            <a:r>
              <a:rPr lang="en-US" sz="2400" dirty="0">
                <a:latin typeface="Constantia" panose="02030602050306030303" pitchFamily="18" charset="0"/>
              </a:rPr>
              <a:t>, V. V., Zaitseva, N. A., Larionova, A. A., Zhenzhebir, V. N., Polozhentseva, I. V., Takhumova, O. V., &amp; Kolosova, G. M. (2018). State Management of Plastic Production Based on the Implementation of UN Decisions on Environmental Protection. Ekoloji Dergisi, (106).</a:t>
            </a:r>
          </a:p>
          <a:p>
            <a:pPr>
              <a:lnSpc>
                <a:spcPct val="200000"/>
              </a:lnSpc>
              <a:buFont typeface="Wingdings" panose="05000000000000000000" pitchFamily="2" charset="2"/>
              <a:buChar char="Ø"/>
            </a:pPr>
            <a:r>
              <a:rPr lang="en-US" sz="2400" dirty="0" smtClean="0">
                <a:latin typeface="Constantia" panose="02030602050306030303" pitchFamily="18" charset="0"/>
              </a:rPr>
              <a:t>GrrlScientist. (2018). Five </a:t>
            </a:r>
            <a:r>
              <a:rPr lang="en-US" sz="2400" dirty="0">
                <a:latin typeface="Constantia" panose="02030602050306030303" pitchFamily="18" charset="0"/>
              </a:rPr>
              <a:t>Ways That Plastics Harm The Environment (And One Way They May Help</a:t>
            </a:r>
            <a:r>
              <a:rPr lang="en-US" sz="2400" dirty="0" smtClean="0">
                <a:latin typeface="Constantia" panose="02030602050306030303" pitchFamily="18" charset="0"/>
              </a:rPr>
              <a:t>). Forbes. </a:t>
            </a:r>
            <a:r>
              <a:rPr lang="en-US" sz="2400" dirty="0">
                <a:latin typeface="Constantia" panose="02030602050306030303" pitchFamily="18" charset="0"/>
              </a:rPr>
              <a:t>Retrieved from </a:t>
            </a:r>
            <a:r>
              <a:rPr lang="en-US" sz="2400" dirty="0">
                <a:latin typeface="Constantia" panose="02030602050306030303" pitchFamily="18" charset="0"/>
                <a:hlinkClick r:id="rId2"/>
              </a:rPr>
              <a:t>https://www.forbes.com/sites/grrlscientist/2018/04/23/five-ways-that-plastics-harm-the-environment-and-one-way-they-may-help/#</a:t>
            </a:r>
            <a:r>
              <a:rPr lang="en-US" sz="2400" dirty="0" smtClean="0">
                <a:latin typeface="Constantia" panose="02030602050306030303" pitchFamily="18" charset="0"/>
                <a:hlinkClick r:id="rId2"/>
              </a:rPr>
              <a:t>66d246b267a0</a:t>
            </a:r>
            <a:endParaRPr lang="en-US" sz="2400" dirty="0" smtClean="0">
              <a:latin typeface="Constantia" panose="02030602050306030303" pitchFamily="18" charset="0"/>
            </a:endParaRPr>
          </a:p>
          <a:p>
            <a:pPr>
              <a:lnSpc>
                <a:spcPct val="200000"/>
              </a:lnSpc>
              <a:buFont typeface="Wingdings" panose="05000000000000000000" pitchFamily="2" charset="2"/>
              <a:buChar char="Ø"/>
            </a:pPr>
            <a:r>
              <a:rPr lang="en-US" sz="2400" dirty="0">
                <a:latin typeface="Constantia" panose="02030602050306030303" pitchFamily="18" charset="0"/>
              </a:rPr>
              <a:t>Law, K. L. (2017). Plastics in the marine environment. Annual review of marine science, 9, 205-229.</a:t>
            </a:r>
          </a:p>
          <a:p>
            <a:pPr>
              <a:lnSpc>
                <a:spcPct val="200000"/>
              </a:lnSpc>
              <a:buFont typeface="Wingdings" panose="05000000000000000000" pitchFamily="2" charset="2"/>
              <a:buChar char="Ø"/>
            </a:pPr>
            <a:r>
              <a:rPr lang="en-US" sz="2400" dirty="0" smtClean="0">
                <a:latin typeface="Constantia" panose="02030602050306030303" pitchFamily="18" charset="0"/>
              </a:rPr>
              <a:t>Siracusa</a:t>
            </a:r>
            <a:r>
              <a:rPr lang="en-US" sz="2400" dirty="0">
                <a:latin typeface="Constantia" panose="02030602050306030303" pitchFamily="18" charset="0"/>
              </a:rPr>
              <a:t>, V., Rocculi, P., Romani, S., &amp; Dalla Rosa, M. (2008). Biodegradable polymers for food packaging: a review. Trends in Food Science &amp; Technology, 19(12), 634-643.</a:t>
            </a:r>
          </a:p>
        </p:txBody>
      </p:sp>
    </p:spTree>
    <p:extLst>
      <p:ext uri="{BB962C8B-B14F-4D97-AF65-F5344CB8AC3E}">
        <p14:creationId xmlns:p14="http://schemas.microsoft.com/office/powerpoint/2010/main" val="30288939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547</TotalTime>
  <Words>1783</Words>
  <Application>Microsoft Office PowerPoint</Application>
  <PresentationFormat>Widescreen</PresentationFormat>
  <Paragraphs>76</Paragraphs>
  <Slides>13</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Constantia</vt:lpstr>
      <vt:lpstr>Trebuchet MS</vt:lpstr>
      <vt:lpstr>Wingdings</vt:lpstr>
      <vt:lpstr>Wingdings 3</vt:lpstr>
      <vt:lpstr>Facet</vt:lpstr>
      <vt:lpstr>Use of Plastic Food Packaging Material</vt:lpstr>
      <vt:lpstr>Introduction</vt:lpstr>
      <vt:lpstr>PowerPoint Presentation</vt:lpstr>
      <vt:lpstr>Product of Fracking</vt:lpstr>
      <vt:lpstr>Fatal Effects of Plastic Use</vt:lpstr>
      <vt:lpstr>PowerPoint Presentation</vt:lpstr>
      <vt:lpstr>Plastics are beneficial too in the Environment</vt:lpstr>
      <vt:lpstr>Reducing the Impact of Plastics</vt:lpstr>
      <vt:lpstr>More Solutions</vt:lpstr>
      <vt:lpstr>Adopting Environmental friendly Material</vt:lpstr>
      <vt:lpstr>PowerPoint Presentation</vt:lpstr>
      <vt:lpstr>Conclusion</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39</cp:revision>
  <dcterms:created xsi:type="dcterms:W3CDTF">2020-04-14T19:49:43Z</dcterms:created>
  <dcterms:modified xsi:type="dcterms:W3CDTF">2020-04-15T04:57:31Z</dcterms:modified>
</cp:coreProperties>
</file>